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7"/>
  </p:notesMasterIdLst>
  <p:sldIdLst>
    <p:sldId id="258" r:id="rId3"/>
    <p:sldId id="259" r:id="rId4"/>
    <p:sldId id="262" r:id="rId5"/>
    <p:sldId id="265" r:id="rId6"/>
    <p:sldId id="266" r:id="rId7"/>
    <p:sldId id="267" r:id="rId8"/>
    <p:sldId id="268" r:id="rId9"/>
    <p:sldId id="286" r:id="rId10"/>
    <p:sldId id="287" r:id="rId11"/>
    <p:sldId id="288" r:id="rId12"/>
    <p:sldId id="289" r:id="rId13"/>
    <p:sldId id="269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00"/>
    <a:srgbClr val="182B89"/>
    <a:srgbClr val="B4FF46"/>
    <a:srgbClr val="09209D"/>
    <a:srgbClr val="135BB9"/>
    <a:srgbClr val="A8EA3F"/>
    <a:srgbClr val="91C53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00" autoAdjust="0"/>
    <p:restoredTop sz="94660"/>
  </p:normalViewPr>
  <p:slideViewPr>
    <p:cSldViewPr snapToObjects="1">
      <p:cViewPr>
        <p:scale>
          <a:sx n="50" d="100"/>
          <a:sy n="50" d="100"/>
        </p:scale>
        <p:origin x="-1944" y="-13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5374C1C-662E-464A-A22D-5D96C218388A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76E47F5-6012-4741-B428-A42E2582D1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427985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FD89A19-379E-4FF5-90B6-DFEBC6E9BE4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838200"/>
          </a:xfrm>
          <a:effectLst>
            <a:outerShdw dist="25400" dir="2700000">
              <a:schemeClr val="tx1">
                <a:lumMod val="75000"/>
                <a:lumOff val="25000"/>
              </a:schemeClr>
            </a:outerShdw>
          </a:effectLst>
        </p:spPr>
        <p:txBody>
          <a:bodyPr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1752600"/>
          </a:xfrm>
          <a:effectLst>
            <a:outerShdw dist="12700" dir="2700000">
              <a:schemeClr val="tx1">
                <a:lumMod val="75000"/>
                <a:lumOff val="25000"/>
              </a:schemeClr>
            </a:outerShdw>
          </a:effectLst>
        </p:spPr>
        <p:txBody>
          <a:bodyPr/>
          <a:lstStyle>
            <a:lvl1pPr marL="0" indent="0" algn="ctr">
              <a:buNone/>
              <a:defRPr>
                <a:solidFill>
                  <a:srgbClr val="B4FF4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6B052-7570-455B-ADAC-66D26D3A8752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A2030-5921-4A63-8AA1-08EF6B297D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D8678-21F0-41D9-A1C4-99FB2B53D362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A9996-32BD-444A-BE43-E6640F8C88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82D1C-A99F-43F8-AE1D-2250B36D7819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C8972-79A7-492D-B3A8-C67AE8C3EC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E8430-BC14-4D2C-867E-48DA0412FD2C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14BE-BA85-495A-9BAE-53E6FA3CFC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CAB1A-5E49-41C6-BB0E-2BF5AE34F907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CCA86-E07B-4556-9608-F2EFDFBAFA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59DB3-1DC6-4FCC-B51E-67A9C4183DC4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7A0-903B-487C-8FEC-FB3E573C53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60BD7-5CFD-4DBA-932B-35DD885517F8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B2388-572D-4807-9F7F-74E6FBB7AC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B85F3-4338-486E-ABCA-D29DADBE4535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61C6C-6213-450E-9598-B87EA12047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B3C30-DA33-4C7D-8C9E-912E5E36D26D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51EB0-B03C-4D8B-8B87-8F5BF81F80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C0562-DF30-44D6-8EAF-B1B9A93CFFF3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06E88-FA03-45A9-BB7E-74A3523C99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F73AC-6E2F-4B04-BBE4-6612DFC5CDBA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F59A2-2D2F-496A-93D2-494E298FEC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D831C-DC55-43E4-BA9F-97B1750856FB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1E001-7DD5-4F0D-8BAF-5BA5BB1C58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08C11-73C2-4DEC-BB87-73DB150045FE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7C857-90B4-4926-A6D1-B121634238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085B8-E675-4614-8910-88E579F2E596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8CCC8-AE38-46B6-8CE8-BF250764D2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E5922-9B2B-42E3-81A9-451DB6724AF3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D56BF-8080-4EE8-A9B4-AB097DEFAB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51B1C-19F1-412B-BA0A-52351BEA52EE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26D46-F215-4BC1-963E-062E0850B3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EEE80-9BAC-494E-8D32-0567B0B81225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12DEB-AC95-4A3F-8DF4-3B0C511F86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A08EA-45EE-413E-B17F-AC218EFD4B3E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22282-6E88-40F8-91FD-829E777BD5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E986A-CA00-4FB0-A1EE-82F51D933850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A41E5-8180-4A0B-8371-B7D603FA2A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F7C49-264D-4C36-8DF0-FC0234923789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211B9-D5A0-425D-A8B4-DE627F48D0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95649-8D6D-4471-A92F-1C8E24357154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8BC56-27FC-4207-BA66-6FDC4DC573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D7C05-188B-4A29-B8CD-2F9DBC910746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53C94-80E5-4FEE-9A43-890E0C8950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152400"/>
            <a:ext cx="7924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524000"/>
            <a:ext cx="7924800" cy="4373563"/>
          </a:xfrm>
          <a:prstGeom prst="rect">
            <a:avLst/>
          </a:prstGeom>
          <a:effectLst>
            <a:outerShdw dist="25400" dir="3420000">
              <a:schemeClr val="tx1">
                <a:lumMod val="75000"/>
                <a:lumOff val="25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8811715-5635-4BB2-809C-25D4A81FB0F2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5D1B7A-6EA6-443C-9E3F-7B9CCDF055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200" kern="1200">
          <a:solidFill>
            <a:srgbClr val="B4FF46"/>
          </a:solidFill>
          <a:latin typeface="Helvetica"/>
          <a:ea typeface="+mj-ea"/>
          <a:cs typeface="Helvetica"/>
        </a:defRPr>
      </a:lvl1pPr>
      <a:lvl2pPr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bg1"/>
          </a:solidFill>
          <a:latin typeface="Helvetica"/>
          <a:ea typeface="+mn-ea"/>
          <a:cs typeface="Helvetica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bg1"/>
          </a:solidFill>
          <a:latin typeface="Helvetica"/>
          <a:ea typeface="+mn-ea"/>
          <a:cs typeface="Helvetica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bg1"/>
          </a:solidFill>
          <a:latin typeface="Helvetica"/>
          <a:ea typeface="+mn-ea"/>
          <a:cs typeface="Helvetica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Helvetica"/>
          <a:ea typeface="+mn-ea"/>
          <a:cs typeface="Helvetica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chemeClr val="bg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152400"/>
            <a:ext cx="7924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62000" y="1524000"/>
            <a:ext cx="79248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338821-AB47-40C0-883A-A4CABDD2E4D2}" type="datetimeFigureOut">
              <a:rPr lang="en-US"/>
              <a:pPr>
                <a:defRPr/>
              </a:pPr>
              <a:t>6/17/2013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310FD0F-7BD6-493B-9766-BFBC07246A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rgbClr val="B4FF46"/>
          </a:solidFill>
          <a:latin typeface="Helvetica" pitchFamily="34" charset="0"/>
          <a:ea typeface="+mj-ea"/>
          <a:cs typeface="Helvetica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rgbClr val="09209D"/>
          </a:solidFill>
          <a:latin typeface="Helvetica" pitchFamily="34" charset="0"/>
          <a:ea typeface="+mn-ea"/>
          <a:cs typeface="Helvetica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rgbClr val="09209D"/>
          </a:solidFill>
          <a:latin typeface="Helvetica" pitchFamily="34" charset="0"/>
          <a:ea typeface="+mn-ea"/>
          <a:cs typeface="Helvetica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09209D"/>
          </a:solidFill>
          <a:latin typeface="Helvetica" pitchFamily="34" charset="0"/>
          <a:ea typeface="+mn-ea"/>
          <a:cs typeface="Helvetica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rgbClr val="09209D"/>
          </a:solidFill>
          <a:latin typeface="Helvetica" pitchFamily="34" charset="0"/>
          <a:ea typeface="+mn-ea"/>
          <a:cs typeface="Helvetica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rgbClr val="09209D"/>
          </a:solidFill>
          <a:latin typeface="Helvetica" pitchFamily="34" charset="0"/>
          <a:ea typeface="+mn-ea"/>
          <a:cs typeface="Helvetic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Chapter President</a:t>
            </a:r>
            <a:br>
              <a:rPr lang="en-US" b="1" dirty="0" smtClean="0"/>
            </a:br>
            <a:r>
              <a:rPr lang="en-US" b="1" dirty="0" smtClean="0"/>
              <a:t>Administration</a:t>
            </a:r>
            <a:br>
              <a:rPr lang="en-US" b="1" dirty="0" smtClean="0"/>
            </a:br>
            <a:r>
              <a:rPr lang="en-US" b="1" dirty="0" smtClean="0"/>
              <a:t>Calendar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</a:rPr>
              <a:t>(…and how to keep your DRC sane!)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November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sz="3000" dirty="0" smtClean="0"/>
              <a:t>Review your chapter’s Bylaws and become familiar with them. The bylaws are the legal requirements by which the chapter operates.</a:t>
            </a:r>
          </a:p>
          <a:p>
            <a:pPr lvl="1" eaLnBrk="1" hangingPunct="1"/>
            <a:r>
              <a:rPr lang="en-US" sz="3000" dirty="0" smtClean="0"/>
              <a:t>Nomination process</a:t>
            </a:r>
          </a:p>
          <a:p>
            <a:pPr lvl="1" eaLnBrk="1" hangingPunct="1"/>
            <a:r>
              <a:rPr lang="en-US" sz="3000" dirty="0" smtClean="0"/>
              <a:t>Election process</a:t>
            </a:r>
          </a:p>
          <a:p>
            <a:pPr lvl="1" eaLnBrk="1" hangingPunct="1"/>
            <a:r>
              <a:rPr lang="en-US" sz="3000" dirty="0" smtClean="0"/>
              <a:t>Small chapter issues officer eligibility</a:t>
            </a:r>
          </a:p>
          <a:p>
            <a:pPr eaLnBrk="1" hangingPunct="1"/>
            <a:endParaRPr lang="en-US" sz="3000" dirty="0" smtClean="0"/>
          </a:p>
          <a:p>
            <a:pPr eaLnBrk="1" hangingPunct="1"/>
            <a:r>
              <a:rPr lang="en-US" sz="3000" dirty="0" smtClean="0"/>
              <a:t>File with the IRS and copy DRC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873821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February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 smtClean="0"/>
              <a:t>Respond to invitation to Region </a:t>
            </a:r>
            <a:r>
              <a:rPr lang="en-US" sz="3000" u="sng" dirty="0" smtClean="0"/>
              <a:t>#</a:t>
            </a:r>
            <a:r>
              <a:rPr lang="en-US" sz="3000" dirty="0" smtClean="0"/>
              <a:t> Planning meeting and President Elect training (Tentatively the first Friday and Saturday of April – To be announced)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xmlns="" val="2161849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April (change months to fit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your planning schedule)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7924800" cy="5029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000" dirty="0" smtClean="0"/>
              <a:t>Attend the Region </a:t>
            </a:r>
            <a:r>
              <a:rPr lang="en-US" sz="3000" u="sng" dirty="0" smtClean="0"/>
              <a:t>#</a:t>
            </a:r>
            <a:r>
              <a:rPr lang="en-US" sz="3000" dirty="0" smtClean="0"/>
              <a:t> Planning Meeting – open to all but </a:t>
            </a:r>
            <a:r>
              <a:rPr lang="en-US" sz="3000" u="sng" dirty="0" smtClean="0"/>
              <a:t>required</a:t>
            </a:r>
            <a:r>
              <a:rPr lang="en-US" sz="3000" dirty="0" smtClean="0"/>
              <a:t> for Region </a:t>
            </a:r>
            <a:r>
              <a:rPr lang="en-US" sz="3000" u="sng" dirty="0" smtClean="0"/>
              <a:t>#</a:t>
            </a:r>
            <a:r>
              <a:rPr lang="en-US" sz="3000" dirty="0" smtClean="0"/>
              <a:t> EXCOM.</a:t>
            </a:r>
          </a:p>
          <a:p>
            <a:pPr eaLnBrk="1" hangingPunct="1"/>
            <a:r>
              <a:rPr lang="en-US" sz="3000" dirty="0" smtClean="0"/>
              <a:t>Attend President-Elect training (if you are the President-Elect, this is </a:t>
            </a:r>
            <a:r>
              <a:rPr lang="en-US" sz="3000" u="sng" dirty="0" smtClean="0"/>
              <a:t>expected</a:t>
            </a:r>
            <a:r>
              <a:rPr lang="en-US" sz="3000" dirty="0" smtClean="0"/>
              <a:t>)</a:t>
            </a:r>
          </a:p>
          <a:p>
            <a:pPr eaLnBrk="1" hangingPunct="1"/>
            <a:r>
              <a:rPr lang="en-US" sz="3000" dirty="0" smtClean="0"/>
              <a:t>President Elects - Start looking at your member involvement and populate your committees (CIQ!) and Chapter EXCOM vacancies.</a:t>
            </a:r>
          </a:p>
          <a:p>
            <a:pPr eaLnBrk="1" hangingPunct="1"/>
            <a:r>
              <a:rPr lang="en-US" sz="3000" dirty="0" smtClean="0"/>
              <a:t>Start considering </a:t>
            </a:r>
            <a:r>
              <a:rPr lang="en-US" sz="3000" u="sng" dirty="0" smtClean="0"/>
              <a:t>motions</a:t>
            </a:r>
            <a:r>
              <a:rPr lang="en-US" sz="3000" dirty="0" smtClean="0"/>
              <a:t> for the CRC.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35774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May (change months to fit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your planning schedule)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sz="3000" dirty="0" smtClean="0"/>
              <a:t>President Elects - Start looking at your member involvement and populate your Committees and Chapter EXCOM vacancies. </a:t>
            </a:r>
            <a:r>
              <a:rPr lang="en-US" sz="3000" b="1" i="1" u="sng" dirty="0" smtClean="0"/>
              <a:t>enter CIQ deadline date</a:t>
            </a:r>
          </a:p>
          <a:p>
            <a:pPr eaLnBrk="1" hangingPunct="1"/>
            <a:r>
              <a:rPr lang="en-US" sz="3000" dirty="0" smtClean="0"/>
              <a:t>Continue considering </a:t>
            </a:r>
            <a:r>
              <a:rPr lang="en-US" sz="3000" u="sng" dirty="0" smtClean="0"/>
              <a:t>motions</a:t>
            </a:r>
            <a:r>
              <a:rPr lang="en-US" sz="3000" dirty="0" smtClean="0"/>
              <a:t> for the CRC. Send drafts to DRC for “clean-up”.</a:t>
            </a:r>
          </a:p>
          <a:p>
            <a:pPr eaLnBrk="1" hangingPunct="1"/>
            <a:r>
              <a:rPr lang="en-US" sz="3000" dirty="0" smtClean="0"/>
              <a:t>Last push for RP donations and MP delinquency reduction.</a:t>
            </a:r>
          </a:p>
          <a:p>
            <a:pPr eaLnBrk="1" hangingPunct="1"/>
            <a:r>
              <a:rPr lang="en-US" sz="3000" dirty="0" smtClean="0"/>
              <a:t>Begin writing year end reports needed by DRC for the CRC (see June).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xmlns="" val="39880070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June (change months to fit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your planning schedule)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7924800" cy="50292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sz="3000" dirty="0" smtClean="0"/>
              <a:t>Pres. Elects - Complete your chapter’s CIQ online and send it to DRC.</a:t>
            </a:r>
          </a:p>
          <a:p>
            <a:pPr eaLnBrk="1" hangingPunct="1"/>
            <a:r>
              <a:rPr lang="en-US" sz="3000" dirty="0" smtClean="0"/>
              <a:t>Pres. Elects – Encourage CRC Attendance.</a:t>
            </a:r>
          </a:p>
          <a:p>
            <a:pPr eaLnBrk="1" hangingPunct="1"/>
            <a:r>
              <a:rPr lang="en-US" sz="3000" dirty="0" smtClean="0"/>
              <a:t>Prepare your Chapter’s “CRC Summary” and “Annual Report” for the CRC while your memory of events is fresh.</a:t>
            </a:r>
          </a:p>
          <a:p>
            <a:pPr eaLnBrk="1" hangingPunct="1"/>
            <a:r>
              <a:rPr lang="en-US" sz="3000" dirty="0" smtClean="0"/>
              <a:t>Delegates &amp; Alternates – Work with your chapter’s nominating committee to consider candidates for nomination at CRC. Obtain updated bios.</a:t>
            </a:r>
          </a:p>
          <a:p>
            <a:pPr eaLnBrk="1" hangingPunct="1"/>
            <a:r>
              <a:rPr lang="en-US" sz="3000" dirty="0" smtClean="0"/>
              <a:t>Presidents - Pass the Torch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xmlns="" val="4199931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Monthly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7924800" cy="5181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000" dirty="0" smtClean="0"/>
              <a:t>Hold board meetings and involve your officers and committee chairs.</a:t>
            </a:r>
          </a:p>
          <a:p>
            <a:pPr eaLnBrk="1" hangingPunct="1"/>
            <a:r>
              <a:rPr lang="en-US" sz="3000" dirty="0" smtClean="0"/>
              <a:t>Grow your people</a:t>
            </a:r>
          </a:p>
          <a:p>
            <a:pPr eaLnBrk="1" hangingPunct="1"/>
            <a:r>
              <a:rPr lang="en-US" sz="3000" dirty="0" smtClean="0"/>
              <a:t>Respond timely to requests</a:t>
            </a:r>
          </a:p>
          <a:p>
            <a:pPr eaLnBrk="1" hangingPunct="1"/>
            <a:r>
              <a:rPr lang="en-US" sz="3000" dirty="0" smtClean="0"/>
              <a:t>Sit in on monthly Regional conference calls</a:t>
            </a:r>
          </a:p>
          <a:p>
            <a:pPr eaLnBrk="1" hangingPunct="1"/>
            <a:r>
              <a:rPr lang="en-US" sz="3000" dirty="0" smtClean="0"/>
              <a:t>Consider changes that you feel would be beneficial to the chapter and/or region and store for action at the CRC (i.e. MOTIONS)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2071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April (change months to fit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your planning schedule)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7924800" cy="5029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000" dirty="0" smtClean="0"/>
              <a:t>Attend the Region </a:t>
            </a:r>
            <a:r>
              <a:rPr lang="en-US" sz="3000" u="sng" dirty="0" smtClean="0"/>
              <a:t>#</a:t>
            </a:r>
            <a:r>
              <a:rPr lang="en-US" sz="3000" dirty="0" smtClean="0"/>
              <a:t> Planning Meeting – open to all but </a:t>
            </a:r>
            <a:r>
              <a:rPr lang="en-US" sz="3000" u="sng" dirty="0" smtClean="0"/>
              <a:t>required</a:t>
            </a:r>
            <a:r>
              <a:rPr lang="en-US" sz="3000" dirty="0" smtClean="0"/>
              <a:t> for Region </a:t>
            </a:r>
            <a:r>
              <a:rPr lang="en-US" sz="3000" u="sng" dirty="0" smtClean="0"/>
              <a:t>#</a:t>
            </a:r>
            <a:r>
              <a:rPr lang="en-US" sz="3000" dirty="0" smtClean="0"/>
              <a:t> EXCOM.</a:t>
            </a:r>
          </a:p>
          <a:p>
            <a:pPr eaLnBrk="1" hangingPunct="1"/>
            <a:r>
              <a:rPr lang="en-US" sz="3000" dirty="0" smtClean="0"/>
              <a:t>Attend President-Elect training (if you are the President-Elect, this is </a:t>
            </a:r>
            <a:r>
              <a:rPr lang="en-US" sz="3000" u="sng" dirty="0" smtClean="0"/>
              <a:t>expected</a:t>
            </a:r>
            <a:r>
              <a:rPr lang="en-US" sz="3000" dirty="0" smtClean="0"/>
              <a:t>)</a:t>
            </a:r>
          </a:p>
          <a:p>
            <a:pPr eaLnBrk="1" hangingPunct="1"/>
            <a:r>
              <a:rPr lang="en-US" sz="3000" dirty="0" smtClean="0"/>
              <a:t>President Elects - Start looking at your member involvement and populate your committees (CIQ!) and Chapter EXCOM vacancies.</a:t>
            </a:r>
          </a:p>
          <a:p>
            <a:pPr eaLnBrk="1" hangingPunct="1"/>
            <a:r>
              <a:rPr lang="en-US" sz="3000" dirty="0" smtClean="0"/>
              <a:t>Start considering </a:t>
            </a:r>
            <a:r>
              <a:rPr lang="en-US" sz="3000" u="sng" dirty="0" smtClean="0"/>
              <a:t>motions</a:t>
            </a:r>
            <a:r>
              <a:rPr lang="en-US" sz="3000" dirty="0" smtClean="0"/>
              <a:t> for the CRC.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0350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May (change months to fit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your planning schedule)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7924800" cy="495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000" dirty="0" smtClean="0"/>
              <a:t>President Elects - Start looking at your member involvement and populate your Committees and Chapter EXCOM vacancies. </a:t>
            </a:r>
            <a:r>
              <a:rPr lang="en-US" sz="3000" b="1" i="1" u="sng" dirty="0" smtClean="0"/>
              <a:t>(enter CIQ deadline date)</a:t>
            </a:r>
          </a:p>
          <a:p>
            <a:pPr eaLnBrk="1" hangingPunct="1"/>
            <a:r>
              <a:rPr lang="en-US" sz="3000" dirty="0" smtClean="0"/>
              <a:t>Continue considering </a:t>
            </a:r>
            <a:r>
              <a:rPr lang="en-US" sz="3000" u="sng" dirty="0" smtClean="0"/>
              <a:t>motions</a:t>
            </a:r>
            <a:r>
              <a:rPr lang="en-US" sz="3000" dirty="0" smtClean="0"/>
              <a:t> for the CRC. Send drafts to DRC for “clean-up”.</a:t>
            </a:r>
          </a:p>
          <a:p>
            <a:pPr eaLnBrk="1" hangingPunct="1"/>
            <a:r>
              <a:rPr lang="en-US" sz="3000" dirty="0" smtClean="0"/>
              <a:t>Last push for RP donations and MP delinquency reduction.</a:t>
            </a:r>
          </a:p>
          <a:p>
            <a:pPr eaLnBrk="1" hangingPunct="1"/>
            <a:r>
              <a:rPr lang="en-US" sz="3000" dirty="0" smtClean="0"/>
              <a:t>Begin writing year end reports needed by DRC for the CRC (see June).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xmlns="" val="887640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June (Spring: 30 days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before CRC; Fall: June 1)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924800" cy="51816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Pres. Elects - Complete your chapter’s CIQ online and send it to DRC.</a:t>
            </a:r>
          </a:p>
          <a:p>
            <a:pPr eaLnBrk="1" hangingPunct="1"/>
            <a:r>
              <a:rPr lang="en-US" dirty="0" smtClean="0"/>
              <a:t>Pres. Elects – Encourage CRC Attendance.</a:t>
            </a:r>
          </a:p>
          <a:p>
            <a:pPr eaLnBrk="1" hangingPunct="1"/>
            <a:r>
              <a:rPr lang="en-US" dirty="0" smtClean="0"/>
              <a:t>Prepare your Chapter’s “CRC Summary” and “Annual Report” for the CRC while your memory of events is fresh.</a:t>
            </a:r>
          </a:p>
          <a:p>
            <a:pPr eaLnBrk="1" hangingPunct="1"/>
            <a:r>
              <a:rPr lang="en-US" dirty="0" smtClean="0"/>
              <a:t>Delegates &amp; Alternates – Work with your chapter’s nominating committee to consider candidates for nomination at CRC. Obtain updated bios.</a:t>
            </a:r>
          </a:p>
          <a:p>
            <a:pPr eaLnBrk="1" hangingPunct="1"/>
            <a:r>
              <a:rPr lang="en-US" dirty="0" smtClean="0"/>
              <a:t>Presidents - Pass the Torch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47544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July (change months to fit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your planning schedule)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924800" cy="51054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000" dirty="0" smtClean="0"/>
              <a:t>New Presidents – Set Chapter BOG meeting schedule.</a:t>
            </a:r>
          </a:p>
          <a:p>
            <a:pPr eaLnBrk="1" hangingPunct="1"/>
            <a:r>
              <a:rPr lang="en-US" sz="3000" dirty="0" smtClean="0"/>
              <a:t>Work with Program Chair to line up Fall Programs &amp; Chapter meeting dates.</a:t>
            </a:r>
          </a:p>
          <a:p>
            <a:pPr eaLnBrk="1" hangingPunct="1"/>
            <a:r>
              <a:rPr lang="en-US" sz="3000" dirty="0" smtClean="0"/>
              <a:t>Is everyone registered for CRC?!!</a:t>
            </a:r>
          </a:p>
          <a:p>
            <a:pPr eaLnBrk="1" hangingPunct="1"/>
            <a:r>
              <a:rPr lang="en-US" sz="3000" dirty="0" smtClean="0"/>
              <a:t>Delegates &amp; Alternates – Work with your chapter’s nominating committee to consider candidates for nomination at CRC. Obtain updated bios.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xmlns="" val="3034651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August (change months to fit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your planning schedule)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7924800" cy="4800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000" dirty="0" smtClean="0"/>
              <a:t>Encourage attendance and attend the CRC!</a:t>
            </a:r>
          </a:p>
          <a:p>
            <a:pPr eaLnBrk="1" hangingPunct="1"/>
            <a:r>
              <a:rPr lang="en-US" sz="3000" dirty="0" smtClean="0"/>
              <a:t>Take advantage of this last “slow” month to get all your new leaders up to speed on their new roles, and the chapter prepared for the busy Fall season!</a:t>
            </a:r>
          </a:p>
          <a:p>
            <a:pPr eaLnBrk="1" hangingPunct="1"/>
            <a:r>
              <a:rPr lang="en-US" sz="3000" dirty="0" smtClean="0"/>
              <a:t>Fill any unmanned committee, and if all filed, then eliminate “committees of one” by getting help for your chairs.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xmlns="" val="788513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September (change months to fit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your planning schedule)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7924800" cy="5029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000" dirty="0" smtClean="0"/>
              <a:t>Download the current version of the Manual of Chapter Operations (MCO) and review contents with your Chapter Executive Committee as it relates to each of their jobs. </a:t>
            </a:r>
          </a:p>
          <a:p>
            <a:pPr eaLnBrk="1" hangingPunct="1"/>
            <a:endParaRPr lang="en-US" sz="3000" dirty="0" smtClean="0"/>
          </a:p>
          <a:p>
            <a:pPr eaLnBrk="1" hangingPunct="1"/>
            <a:r>
              <a:rPr lang="en-US" sz="3000" dirty="0" smtClean="0"/>
              <a:t>Start a journal where you can record things to remember for your year end Chapter Annual Report.</a:t>
            </a:r>
          </a:p>
        </p:txBody>
      </p:sp>
    </p:spTree>
    <p:extLst>
      <p:ext uri="{BB962C8B-B14F-4D97-AF65-F5344CB8AC3E}">
        <p14:creationId xmlns:p14="http://schemas.microsoft.com/office/powerpoint/2010/main" xmlns="" val="485586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September/October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sz="3000" dirty="0" smtClean="0"/>
              <a:t>Review Chapter Visit Schedule and plan to receive the Regional EXCOM Visitor.</a:t>
            </a:r>
          </a:p>
          <a:p>
            <a:pPr lvl="1" eaLnBrk="1" hangingPunct="1"/>
            <a:r>
              <a:rPr lang="en-US" sz="3000" dirty="0" smtClean="0"/>
              <a:t>Pick up from and return them to Airport</a:t>
            </a:r>
          </a:p>
          <a:p>
            <a:pPr lvl="1" eaLnBrk="1" hangingPunct="1"/>
            <a:r>
              <a:rPr lang="en-US" sz="3000" dirty="0" smtClean="0"/>
              <a:t>Arrange hotel room close to meeting</a:t>
            </a:r>
          </a:p>
          <a:p>
            <a:pPr lvl="1" eaLnBrk="1" hangingPunct="1"/>
            <a:r>
              <a:rPr lang="en-US" sz="3000" dirty="0" smtClean="0"/>
              <a:t>Arrange to have board meeting on the same night as chapter meeting.</a:t>
            </a:r>
          </a:p>
          <a:p>
            <a:pPr eaLnBrk="1" hangingPunct="1"/>
            <a:endParaRPr lang="en-US" sz="3000" dirty="0" smtClean="0"/>
          </a:p>
          <a:p>
            <a:pPr eaLnBrk="1" hangingPunct="1"/>
            <a:r>
              <a:rPr lang="en-US" sz="3000" dirty="0" smtClean="0"/>
              <a:t>Create your MBOs and review them with me. (good for some PAOE Points)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xmlns="" val="3398770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959</TotalTime>
  <Words>793</Words>
  <Application>Microsoft Office PowerPoint</Application>
  <PresentationFormat>On-screen Show (4:3)</PresentationFormat>
  <Paragraphs>71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Custom Design</vt:lpstr>
      <vt:lpstr>Chapter President Administration Calendar</vt:lpstr>
      <vt:lpstr>Monthly</vt:lpstr>
      <vt:lpstr>April (change months to fit your planning schedule)</vt:lpstr>
      <vt:lpstr>May (change months to fit your planning schedule)</vt:lpstr>
      <vt:lpstr>June (Spring: 30 days before CRC; Fall: June 1)</vt:lpstr>
      <vt:lpstr>July (change months to fit your planning schedule)</vt:lpstr>
      <vt:lpstr>August (change months to fit your planning schedule)</vt:lpstr>
      <vt:lpstr>September (change months to fit your planning schedule)</vt:lpstr>
      <vt:lpstr>September/October</vt:lpstr>
      <vt:lpstr>November</vt:lpstr>
      <vt:lpstr>February</vt:lpstr>
      <vt:lpstr>April (change months to fit your planning schedule)</vt:lpstr>
      <vt:lpstr>May (change months to fit your planning schedule)</vt:lpstr>
      <vt:lpstr>June (change months to fit your planning schedule)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Bill Blount</dc:creator>
  <cp:lastModifiedBy>Vickie Grant</cp:lastModifiedBy>
  <cp:revision>72</cp:revision>
  <dcterms:created xsi:type="dcterms:W3CDTF">2011-12-07T19:09:13Z</dcterms:created>
  <dcterms:modified xsi:type="dcterms:W3CDTF">2013-06-17T20:41:14Z</dcterms:modified>
</cp:coreProperties>
</file>